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85" r:id="rId3"/>
    <p:sldId id="286" r:id="rId4"/>
    <p:sldId id="271" r:id="rId5"/>
    <p:sldId id="260" r:id="rId6"/>
    <p:sldId id="270" r:id="rId7"/>
    <p:sldId id="277" r:id="rId8"/>
    <p:sldId id="276" r:id="rId9"/>
    <p:sldId id="275" r:id="rId10"/>
    <p:sldId id="272" r:id="rId11"/>
    <p:sldId id="284" r:id="rId12"/>
    <p:sldId id="283" r:id="rId13"/>
    <p:sldId id="267" r:id="rId14"/>
    <p:sldId id="264" r:id="rId15"/>
    <p:sldId id="262" r:id="rId16"/>
    <p:sldId id="263" r:id="rId17"/>
    <p:sldId id="269" r:id="rId18"/>
    <p:sldId id="287" r:id="rId19"/>
    <p:sldId id="273" r:id="rId20"/>
    <p:sldId id="282" r:id="rId21"/>
    <p:sldId id="274" r:id="rId22"/>
    <p:sldId id="289" r:id="rId23"/>
    <p:sldId id="278" r:id="rId24"/>
    <p:sldId id="261" r:id="rId25"/>
    <p:sldId id="288" r:id="rId26"/>
    <p:sldId id="279" r:id="rId27"/>
    <p:sldId id="280" r:id="rId28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2A86"/>
    <a:srgbClr val="512373"/>
    <a:srgbClr val="5F2987"/>
    <a:srgbClr val="F8A7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DCF4D-C244-4556-80F1-9AF40C566DCE}" type="datetimeFigureOut">
              <a:rPr lang="da-DK" smtClean="0"/>
              <a:t>27-05-2019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40DEB-0527-45B7-BE2B-FD61BC1B63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31295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DCF4D-C244-4556-80F1-9AF40C566DCE}" type="datetimeFigureOut">
              <a:rPr lang="da-DK" smtClean="0"/>
              <a:t>27-05-2019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40DEB-0527-45B7-BE2B-FD61BC1B63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1074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DCF4D-C244-4556-80F1-9AF40C566DCE}" type="datetimeFigureOut">
              <a:rPr lang="da-DK" smtClean="0"/>
              <a:t>27-05-2019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40DEB-0527-45B7-BE2B-FD61BC1B63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6154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DCF4D-C244-4556-80F1-9AF40C566DCE}" type="datetimeFigureOut">
              <a:rPr lang="da-DK" smtClean="0"/>
              <a:t>27-05-2019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40DEB-0527-45B7-BE2B-FD61BC1B63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80027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DCF4D-C244-4556-80F1-9AF40C566DCE}" type="datetimeFigureOut">
              <a:rPr lang="da-DK" smtClean="0"/>
              <a:t>27-05-2019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40DEB-0527-45B7-BE2B-FD61BC1B63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8060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DCF4D-C244-4556-80F1-9AF40C566DCE}" type="datetimeFigureOut">
              <a:rPr lang="da-DK" smtClean="0"/>
              <a:t>27-05-2019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40DEB-0527-45B7-BE2B-FD61BC1B63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4852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DCF4D-C244-4556-80F1-9AF40C566DCE}" type="datetimeFigureOut">
              <a:rPr lang="da-DK" smtClean="0"/>
              <a:t>27-05-2019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40DEB-0527-45B7-BE2B-FD61BC1B63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72837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DCF4D-C244-4556-80F1-9AF40C566DCE}" type="datetimeFigureOut">
              <a:rPr lang="da-DK" smtClean="0"/>
              <a:t>27-05-2019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40DEB-0527-45B7-BE2B-FD61BC1B63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43544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DCF4D-C244-4556-80F1-9AF40C566DCE}" type="datetimeFigureOut">
              <a:rPr lang="da-DK" smtClean="0"/>
              <a:t>27-05-2019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40DEB-0527-45B7-BE2B-FD61BC1B63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56048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DCF4D-C244-4556-80F1-9AF40C566DCE}" type="datetimeFigureOut">
              <a:rPr lang="da-DK" smtClean="0"/>
              <a:t>27-05-2019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40DEB-0527-45B7-BE2B-FD61BC1B63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933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DCF4D-C244-4556-80F1-9AF40C566DCE}" type="datetimeFigureOut">
              <a:rPr lang="da-DK" smtClean="0"/>
              <a:t>27-05-2019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40DEB-0527-45B7-BE2B-FD61BC1B63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568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DCF4D-C244-4556-80F1-9AF40C566DCE}" type="datetimeFigureOut">
              <a:rPr lang="da-DK" smtClean="0"/>
              <a:t>27-05-2019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40DEB-0527-45B7-BE2B-FD61BC1B63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45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iff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971600" y="1103037"/>
            <a:ext cx="72635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5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QUEER ZAHRTMANN</a:t>
            </a:r>
            <a:endParaRPr lang="da-DK" sz="5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kstboks 3"/>
          <p:cNvSpPr txBox="1"/>
          <p:nvPr/>
        </p:nvSpPr>
        <p:spPr>
          <a:xfrm>
            <a:off x="1250351" y="2276872"/>
            <a:ext cx="6984776" cy="1061829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da-DK" sz="2100" b="1" dirty="0" smtClean="0"/>
              <a:t>PowerPoint-fil til undervisningsmateriale udarbejdet af </a:t>
            </a:r>
          </a:p>
          <a:p>
            <a:r>
              <a:rPr lang="da-DK" sz="2100" b="1" dirty="0" smtClean="0"/>
              <a:t>Den Hirschsprungske Samling, Fuglsang Kunstmuseum og Ribe Kunstmuseum i tæt samarbejde med LGBT Danmark</a:t>
            </a:r>
          </a:p>
        </p:txBody>
      </p:sp>
      <p:sp>
        <p:nvSpPr>
          <p:cNvPr id="6" name="Tekstboks 5"/>
          <p:cNvSpPr txBox="1"/>
          <p:nvPr/>
        </p:nvSpPr>
        <p:spPr>
          <a:xfrm>
            <a:off x="3650076" y="3924036"/>
            <a:ext cx="1906573" cy="369332"/>
          </a:xfrm>
          <a:prstGeom prst="rect">
            <a:avLst/>
          </a:prstGeom>
          <a:noFill/>
          <a:ln w="57150">
            <a:solidFill>
              <a:srgbClr val="F8A76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a-DK" b="1" dirty="0" smtClean="0">
                <a:solidFill>
                  <a:srgbClr val="4B2A86"/>
                </a:solidFill>
              </a:rPr>
              <a:t>STX OG HF</a:t>
            </a:r>
            <a:endParaRPr lang="da-DK" b="1" dirty="0">
              <a:solidFill>
                <a:srgbClr val="4B2A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13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Lige forbindelse 2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led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5976" y="1169860"/>
            <a:ext cx="4410507" cy="2788707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852" y="3519263"/>
            <a:ext cx="3592272" cy="2759028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6066418" y="4064016"/>
            <a:ext cx="29299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Zahrtmanns hus, </a:t>
            </a:r>
            <a:r>
              <a:rPr lang="da-DK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Casa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d’Antino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© Den Hirschsprungske Samling</a:t>
            </a:r>
          </a:p>
        </p:txBody>
      </p:sp>
      <p:sp>
        <p:nvSpPr>
          <p:cNvPr id="9" name="Rektangel 8"/>
          <p:cNvSpPr/>
          <p:nvPr/>
        </p:nvSpPr>
        <p:spPr>
          <a:xfrm>
            <a:off x="372780" y="2773389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Interiør 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 </a:t>
            </a:r>
            <a:r>
              <a:rPr lang="da-DK" sz="12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Casa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12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d’Antino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Kurvestole</a:t>
            </a:r>
          </a:p>
          <a:p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 et bord, </a:t>
            </a:r>
            <a:r>
              <a:rPr lang="da-DK" sz="12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hvorpaa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tændt lampe, 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1916</a:t>
            </a:r>
          </a:p>
          <a:p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Privateje. Foto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© Bruun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Rasmussen Kunstauktioner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boks 9"/>
          <p:cNvSpPr txBox="1"/>
          <p:nvPr/>
        </p:nvSpPr>
        <p:spPr>
          <a:xfrm>
            <a:off x="153972" y="241333"/>
            <a:ext cx="6002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SELVPORTRÆTTER, IDENTITET OG SELVISCENESÆTTELSE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39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6016" y="1645903"/>
            <a:ext cx="3965417" cy="2553078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4" y="1645903"/>
            <a:ext cx="4028793" cy="3005751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4725850" y="4437112"/>
            <a:ext cx="40287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fotografier 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 Kristian Zahrtmanns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hjem, 1912-17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Original i Den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Hirschsprungske Samling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Genoptaget af SMK Foto/Jakob Skou-Hansen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Ukendt kunstner/VISDA</a:t>
            </a:r>
          </a:p>
        </p:txBody>
      </p:sp>
      <p:cxnSp>
        <p:nvCxnSpPr>
          <p:cNvPr id="8" name="Lige forbindelse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boks 9"/>
          <p:cNvSpPr txBox="1"/>
          <p:nvPr/>
        </p:nvSpPr>
        <p:spPr>
          <a:xfrm>
            <a:off x="153972" y="241333"/>
            <a:ext cx="6002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SELVPORTRÆTTER, IDENTITET OG SELVISCENESÆTTELSE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21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606" y="2150200"/>
            <a:ext cx="4309450" cy="3087232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2080" y="1542629"/>
            <a:ext cx="3237408" cy="3694219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5290604" y="5373216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 </a:t>
            </a:r>
            <a:r>
              <a:rPr lang="nb-NO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Bibelbordet, </a:t>
            </a:r>
            <a:r>
              <a:rPr lang="nb-NO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1912. Privateje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© Bruun Rasmussen Kunstauktioner</a:t>
            </a:r>
          </a:p>
        </p:txBody>
      </p:sp>
      <p:sp>
        <p:nvSpPr>
          <p:cNvPr id="7" name="Rektangel 6"/>
          <p:cNvSpPr/>
          <p:nvPr/>
        </p:nvSpPr>
        <p:spPr>
          <a:xfrm>
            <a:off x="406566" y="5373216"/>
            <a:ext cx="4309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Zahrtmann i sit atelier i </a:t>
            </a:r>
            <a:r>
              <a:rPr lang="da-DK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Casa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d’Antino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1912-17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Original i Bornholms Museum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Genoptaget af Jens Buus Jensen. © Ukendt kunstner/VISDA</a:t>
            </a:r>
          </a:p>
        </p:txBody>
      </p:sp>
      <p:cxnSp>
        <p:nvCxnSpPr>
          <p:cNvPr id="8" name="Lige forbindelse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boks 9"/>
          <p:cNvSpPr txBox="1"/>
          <p:nvPr/>
        </p:nvSpPr>
        <p:spPr>
          <a:xfrm>
            <a:off x="153972" y="241333"/>
            <a:ext cx="6002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SELVPORTRÆTTER, IDENTITET OG SELVISCENESÆTTELSE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74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illedresultat for leonora christina forlader fÃ¦ngsl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576" y="836712"/>
            <a:ext cx="5275891" cy="5275891"/>
          </a:xfrm>
          <a:prstGeom prst="rect">
            <a:avLst/>
          </a:prstGeom>
        </p:spPr>
      </p:pic>
      <p:cxnSp>
        <p:nvCxnSpPr>
          <p:cNvPr id="5" name="Lige forbindelse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boks 5"/>
          <p:cNvSpPr txBox="1"/>
          <p:nvPr/>
        </p:nvSpPr>
        <p:spPr>
          <a:xfrm>
            <a:off x="153972" y="241333"/>
            <a:ext cx="4994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 OG DEN FORBUDTE HOMOSEKSUALITET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6199882" y="5086701"/>
            <a:ext cx="23042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</a:t>
            </a:r>
          </a:p>
          <a:p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Sokrates 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 </a:t>
            </a:r>
            <a:r>
              <a:rPr lang="da-DK" sz="12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Alkibiades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1911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Statens Museum for Kunst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© SMK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</a:p>
          <a:p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Jakob Skou-Hansen</a:t>
            </a:r>
          </a:p>
        </p:txBody>
      </p:sp>
    </p:spTree>
    <p:extLst>
      <p:ext uri="{BB962C8B-B14F-4D97-AF65-F5344CB8AC3E}">
        <p14:creationId xmlns:p14="http://schemas.microsoft.com/office/powerpoint/2010/main" val="189481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6016" y="1916832"/>
            <a:ext cx="3455076" cy="4617268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0729" y="836712"/>
            <a:ext cx="3672408" cy="3672408"/>
          </a:xfrm>
          <a:prstGeom prst="rect">
            <a:avLst/>
          </a:prstGeom>
        </p:spPr>
      </p:pic>
      <p:cxnSp>
        <p:nvCxnSpPr>
          <p:cNvPr id="6" name="Lige forbindelse 5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ktangel 1"/>
          <p:cNvSpPr/>
          <p:nvPr/>
        </p:nvSpPr>
        <p:spPr>
          <a:xfrm>
            <a:off x="6936350" y="1340768"/>
            <a:ext cx="20177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Zahrtmann</a:t>
            </a:r>
          </a:p>
          <a:p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Leonora Christina forlader</a:t>
            </a:r>
          </a:p>
          <a:p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fængslet, 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1907-10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Fuglsang Kunstmuseum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Ole </a:t>
            </a:r>
            <a:r>
              <a:rPr lang="da-DK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Akhøj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826985" y="4705691"/>
            <a:ext cx="23042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</a:t>
            </a:r>
          </a:p>
          <a:p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Sokrates 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 </a:t>
            </a:r>
            <a:r>
              <a:rPr lang="da-DK" sz="12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Alkibiades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1911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Statens Museum for Kunst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© SMK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</a:p>
          <a:p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Jakob Skou-Hansen</a:t>
            </a:r>
          </a:p>
        </p:txBody>
      </p:sp>
      <p:sp>
        <p:nvSpPr>
          <p:cNvPr id="9" name="Tekstboks 8"/>
          <p:cNvSpPr txBox="1"/>
          <p:nvPr/>
        </p:nvSpPr>
        <p:spPr>
          <a:xfrm>
            <a:off x="153972" y="241333"/>
            <a:ext cx="4994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 OG DEN FORBUDTE HOMOSEKSUALITET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78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6" y="1288068"/>
            <a:ext cx="3816424" cy="3816424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9101" y="1288068"/>
            <a:ext cx="4212046" cy="3816423"/>
          </a:xfrm>
          <a:prstGeom prst="rect">
            <a:avLst/>
          </a:prstGeom>
        </p:spPr>
      </p:pic>
      <p:cxnSp>
        <p:nvCxnSpPr>
          <p:cNvPr id="4" name="Lige forbindelse 3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ktangel 5"/>
          <p:cNvSpPr/>
          <p:nvPr/>
        </p:nvSpPr>
        <p:spPr>
          <a:xfrm>
            <a:off x="398415" y="5255481"/>
            <a:ext cx="3240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</a:t>
            </a:r>
          </a:p>
          <a:p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Sokrates 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 </a:t>
            </a:r>
            <a:r>
              <a:rPr lang="da-DK" sz="12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Alkibiades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1911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Statens Museum for Kunst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© SMK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Foto/Jakob 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Skou-Hansen</a:t>
            </a:r>
          </a:p>
        </p:txBody>
      </p:sp>
      <p:sp>
        <p:nvSpPr>
          <p:cNvPr id="7" name="Rektangel 6"/>
          <p:cNvSpPr/>
          <p:nvPr/>
        </p:nvSpPr>
        <p:spPr>
          <a:xfrm>
            <a:off x="4644008" y="5291695"/>
            <a:ext cx="28732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</a:t>
            </a:r>
          </a:p>
          <a:p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Loke 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viser Alfader Misteltenen, 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1912</a:t>
            </a:r>
          </a:p>
          <a:p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Privateje</a:t>
            </a:r>
          </a:p>
          <a:p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Fo2image</a:t>
            </a:r>
          </a:p>
        </p:txBody>
      </p:sp>
      <p:sp>
        <p:nvSpPr>
          <p:cNvPr id="8" name="Tekstboks 7"/>
          <p:cNvSpPr txBox="1"/>
          <p:nvPr/>
        </p:nvSpPr>
        <p:spPr>
          <a:xfrm>
            <a:off x="153972" y="241333"/>
            <a:ext cx="4994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 OG DEN FORBUDTE HOMOSEKSUALITET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15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05. Formidling\5.1. Udstillinger på DHS\2020 QZ\Undervisningsprojekt\Fotos til grafier\Værker\A69ABA7224CDFFA95EB6050C121FF583.jpe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40736" y="1158844"/>
            <a:ext cx="6781045" cy="4418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Lige forbindelse 3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kstboks 4"/>
          <p:cNvSpPr txBox="1"/>
          <p:nvPr/>
        </p:nvSpPr>
        <p:spPr>
          <a:xfrm>
            <a:off x="153972" y="241333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 MASKULINE IDEAL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1120471" y="5733256"/>
            <a:ext cx="68013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Prometheus</a:t>
            </a:r>
            <a:r>
              <a:rPr lang="de-DE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1906. </a:t>
            </a:r>
            <a:r>
              <a:rPr lang="de-DE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Privateje</a:t>
            </a:r>
            <a:r>
              <a:rPr lang="de-DE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Foto: Lauritz.com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5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980728"/>
            <a:ext cx="4293516" cy="5210449"/>
          </a:xfrm>
          <a:prstGeom prst="rect">
            <a:avLst/>
          </a:prstGeom>
        </p:spPr>
      </p:pic>
      <p:cxnSp>
        <p:nvCxnSpPr>
          <p:cNvPr id="3" name="Lige forbindelse 2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ktangel 4"/>
          <p:cNvSpPr/>
          <p:nvPr/>
        </p:nvSpPr>
        <p:spPr>
          <a:xfrm>
            <a:off x="2411760" y="6207891"/>
            <a:ext cx="42935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Adam 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Paradis,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1914. Privateje. Foto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Ole </a:t>
            </a:r>
            <a:r>
              <a:rPr lang="da-DK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Akhøj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kstboks 5"/>
          <p:cNvSpPr txBox="1"/>
          <p:nvPr/>
        </p:nvSpPr>
        <p:spPr>
          <a:xfrm>
            <a:off x="153972" y="241333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 MASKULINE IDEAL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98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44" y="1045977"/>
            <a:ext cx="2469427" cy="2996804"/>
          </a:xfrm>
          <a:prstGeom prst="rect">
            <a:avLst/>
          </a:prstGeom>
        </p:spPr>
      </p:pic>
      <p:cxnSp>
        <p:nvCxnSpPr>
          <p:cNvPr id="3" name="Lige forbindelse 2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ktangel 4"/>
          <p:cNvSpPr/>
          <p:nvPr/>
        </p:nvSpPr>
        <p:spPr>
          <a:xfrm>
            <a:off x="5868144" y="4149080"/>
            <a:ext cx="24694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10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Adam </a:t>
            </a:r>
            <a:r>
              <a:rPr lang="da-DK" sz="1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Paradis, </a:t>
            </a:r>
            <a:r>
              <a:rPr lang="da-DK" sz="1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1914</a:t>
            </a:r>
          </a:p>
          <a:p>
            <a:pPr algn="ctr"/>
            <a:r>
              <a:rPr lang="da-DK" sz="1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Privateje. Foto</a:t>
            </a:r>
            <a:r>
              <a:rPr lang="da-DK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Ole </a:t>
            </a:r>
            <a:r>
              <a:rPr lang="da-DK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Akhøj</a:t>
            </a:r>
            <a:endParaRPr lang="da-DK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95536" y="1088126"/>
            <a:ext cx="511256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hans Ideer kan rigtignok </a:t>
            </a:r>
            <a:r>
              <a:rPr lang="da-DK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ogsaa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undertiden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være præget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 en vis ungdommelig Letsind. Som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 denne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”Adam”. Vi husker, at Slangen kom ind i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hans Liv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før han havde lært ”at æde sit Brød i sit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Ansigts Sved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Men denne Atlet synes optrænet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gennem Slid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 Slæb – se </a:t>
            </a:r>
            <a:r>
              <a:rPr lang="da-DK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paa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hans </a:t>
            </a:r>
            <a:r>
              <a:rPr lang="da-DK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Benmuskulatur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hans Arbejdsnæver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hans Halsmuskler! Og vi lærte,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Slangen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 </a:t>
            </a:r>
            <a:r>
              <a:rPr lang="da-DK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paa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Træstamme, og at Eva var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nærværende, og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gætter </a:t>
            </a:r>
            <a:r>
              <a:rPr lang="da-DK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paa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at dette er et </a:t>
            </a:r>
            <a:r>
              <a:rPr lang="da-DK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Fixerbillede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og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søger hende mellem de yppige </a:t>
            </a:r>
            <a:r>
              <a:rPr lang="da-DK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Aralea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Kannæ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Crysantemum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 Bananer. </a:t>
            </a:r>
            <a:r>
              <a:rPr lang="da-DK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Maaske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det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forestiller et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senere Møde med Slangen – det kunde jo se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 til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at den og Adam diskuterede Syndefaldet og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dets Følger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Hvis Slangen ikke er symbolsk –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Eva!</a:t>
            </a:r>
          </a:p>
          <a:p>
            <a:endParaRPr lang="da-DK" sz="1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Anonym</a:t>
            </a:r>
            <a: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  <a:t>: ”Fra ‘Den frie’”, Hver 8. Dag, 12. april 1914</a:t>
            </a:r>
          </a:p>
        </p:txBody>
      </p:sp>
      <p:sp>
        <p:nvSpPr>
          <p:cNvPr id="7" name="Tekstboks 6"/>
          <p:cNvSpPr txBox="1"/>
          <p:nvPr/>
        </p:nvSpPr>
        <p:spPr>
          <a:xfrm>
            <a:off x="153972" y="241333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 MASKULINE IDEAL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64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0325" y="1222218"/>
            <a:ext cx="3711922" cy="4978219"/>
          </a:xfrm>
          <a:prstGeom prst="rect">
            <a:avLst/>
          </a:prstGeom>
        </p:spPr>
      </p:pic>
      <p:cxnSp>
        <p:nvCxnSpPr>
          <p:cNvPr id="3" name="Lige forbindelse 2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ktangel 4"/>
          <p:cNvSpPr/>
          <p:nvPr/>
        </p:nvSpPr>
        <p:spPr>
          <a:xfrm>
            <a:off x="5292080" y="5564732"/>
            <a:ext cx="3312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Zahrtmann i sit </a:t>
            </a:r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atelier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1914</a:t>
            </a:r>
          </a:p>
          <a:p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Ubekendt 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fotograf/Original i privateje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Genoptaget af SMK Foto/Jakob Skou-Hansen</a:t>
            </a:r>
          </a:p>
        </p:txBody>
      </p:sp>
      <p:sp>
        <p:nvSpPr>
          <p:cNvPr id="6" name="Tekstboks 5"/>
          <p:cNvSpPr txBox="1"/>
          <p:nvPr/>
        </p:nvSpPr>
        <p:spPr>
          <a:xfrm>
            <a:off x="153972" y="241333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 MASKULINE IDEAL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32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4564445" y="1326355"/>
            <a:ext cx="4112011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Blandt de flere hundrede Billeder, der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igennem mange </a:t>
            </a:r>
            <a:r>
              <a:rPr lang="da-DK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Aar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udgik fra dette tiltrækkende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Værksted […],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 der være nok til at vise, hvor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 og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usædvanlig en Kunstner han var, en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Maler, der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beriget os ikke blot med gode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 udmærkede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Malerier, men </a:t>
            </a:r>
            <a:r>
              <a:rPr lang="da-DK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ogsaa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med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højest ejendommelige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 mærkelige, og det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mærkelige er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 ikke netop det, vor Kunst hidtil har 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været for </a:t>
            </a:r>
            <a:r>
              <a:rPr lang="da-DK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 </a:t>
            </a:r>
            <a:r>
              <a:rPr lang="da-DK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paa</a:t>
            </a:r>
            <a:r>
              <a:rPr lang="da-DK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a-DK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Kunstneren </a:t>
            </a:r>
            <a: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  <a:t>Johan Rohde i </a:t>
            </a:r>
            <a:r>
              <a:rPr lang="da-DK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1917</a:t>
            </a:r>
          </a:p>
          <a:p>
            <a:endParaRPr lang="da-D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Lige forbindelse 5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boks 6"/>
          <p:cNvSpPr txBox="1"/>
          <p:nvPr/>
        </p:nvSpPr>
        <p:spPr>
          <a:xfrm>
            <a:off x="153972" y="241333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ZAHRTMANN –  EN QUEER KUNSTNER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1326355"/>
            <a:ext cx="3554646" cy="4250273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>
            <a:off x="467544" y="5661248"/>
            <a:ext cx="358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 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hjemmet, 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1916 </a:t>
            </a:r>
            <a:endParaRPr lang="da-DK" sz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© Bornholms Kunstmuseum</a:t>
            </a:r>
          </a:p>
        </p:txBody>
      </p:sp>
    </p:spTree>
    <p:extLst>
      <p:ext uri="{BB962C8B-B14F-4D97-AF65-F5344CB8AC3E}">
        <p14:creationId xmlns:p14="http://schemas.microsoft.com/office/powerpoint/2010/main" val="87659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8119" y="1557197"/>
            <a:ext cx="2123006" cy="2851842"/>
          </a:xfrm>
          <a:prstGeom prst="rect">
            <a:avLst/>
          </a:prstGeom>
        </p:spPr>
      </p:pic>
      <p:cxnSp>
        <p:nvCxnSpPr>
          <p:cNvPr id="3" name="Lige forbindelse 2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ktangel 4"/>
          <p:cNvSpPr/>
          <p:nvPr/>
        </p:nvSpPr>
        <p:spPr>
          <a:xfrm>
            <a:off x="6228184" y="4717362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9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Zahrtmann i sit </a:t>
            </a:r>
            <a:r>
              <a:rPr lang="da-DK" sz="9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atelier</a:t>
            </a:r>
            <a:r>
              <a:rPr lang="da-DK" sz="9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1914</a:t>
            </a:r>
          </a:p>
          <a:p>
            <a:r>
              <a:rPr lang="da-DK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Ubekendt </a:t>
            </a:r>
            <a:r>
              <a:rPr lang="da-DK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fotograf/Original i privateje</a:t>
            </a:r>
          </a:p>
          <a:p>
            <a:r>
              <a:rPr lang="da-DK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Genoptaget af SMK </a:t>
            </a:r>
            <a:r>
              <a:rPr lang="da-DK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</a:p>
          <a:p>
            <a:r>
              <a:rPr lang="da-DK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a-DK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Jakob Skou-Hansen</a:t>
            </a:r>
          </a:p>
        </p:txBody>
      </p:sp>
      <p:sp>
        <p:nvSpPr>
          <p:cNvPr id="6" name="Rektangel 5"/>
          <p:cNvSpPr/>
          <p:nvPr/>
        </p:nvSpPr>
        <p:spPr>
          <a:xfrm>
            <a:off x="467544" y="1484784"/>
            <a:ext cx="4536504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Absolut er vi </a:t>
            </a:r>
            <a:r>
              <a:rPr lang="da-DK" sz="20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paa</a:t>
            </a:r>
            <a:r>
              <a:rPr lang="da-DK" sz="2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Livets Solside og </a:t>
            </a:r>
            <a:r>
              <a:rPr lang="da-DK" sz="20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Soldaterkupeen kom </a:t>
            </a:r>
            <a:r>
              <a:rPr lang="da-DK" sz="2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 derfor </a:t>
            </a:r>
            <a:r>
              <a:rPr lang="da-DK" sz="20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overraskende. Her </a:t>
            </a:r>
            <a:r>
              <a:rPr lang="da-DK" sz="2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traf jeg </a:t>
            </a:r>
            <a:r>
              <a:rPr lang="da-DK" sz="20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paa</a:t>
            </a:r>
            <a:r>
              <a:rPr lang="da-DK" sz="2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Adam, der keder sig i </a:t>
            </a:r>
            <a:r>
              <a:rPr lang="da-DK" sz="20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den </a:t>
            </a:r>
            <a:r>
              <a:rPr lang="da-DK" sz="2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pragtfulde, berusende </a:t>
            </a:r>
            <a:r>
              <a:rPr lang="da-DK" sz="20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Blomsterduft, der </a:t>
            </a:r>
            <a:r>
              <a:rPr lang="da-DK" sz="2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sidder slap uden at ane Evas </a:t>
            </a:r>
            <a:r>
              <a:rPr lang="da-DK" sz="20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snarlige Fødsel</a:t>
            </a:r>
            <a:r>
              <a:rPr lang="da-DK" sz="2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Jeg længes efter hans Komme </a:t>
            </a:r>
            <a:r>
              <a:rPr lang="da-DK" sz="20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morgen</a:t>
            </a:r>
            <a:r>
              <a:rPr lang="da-DK" sz="2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hvor jeg skal nyde ham, </a:t>
            </a:r>
            <a:r>
              <a:rPr lang="da-DK" sz="20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 var </a:t>
            </a:r>
            <a:r>
              <a:rPr lang="da-DK" sz="2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jeg i Paradis 8½-12.</a:t>
            </a:r>
            <a:endParaRPr lang="da-DK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a-D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Kristian Zahrtmann i et brev 1913</a:t>
            </a:r>
            <a:endParaRPr lang="da-DK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boks 6"/>
          <p:cNvSpPr txBox="1"/>
          <p:nvPr/>
        </p:nvSpPr>
        <p:spPr>
          <a:xfrm>
            <a:off x="153972" y="241333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 MASKULINE IDEAL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9241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996" y="848036"/>
            <a:ext cx="4464496" cy="5580620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117" y="1628800"/>
            <a:ext cx="2951653" cy="3266793"/>
          </a:xfrm>
          <a:prstGeom prst="rect">
            <a:avLst/>
          </a:prstGeom>
        </p:spPr>
      </p:pic>
      <p:cxnSp>
        <p:nvCxnSpPr>
          <p:cNvPr id="4" name="Lige forbindelse 3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ktangel 5"/>
          <p:cNvSpPr/>
          <p:nvPr/>
        </p:nvSpPr>
        <p:spPr>
          <a:xfrm>
            <a:off x="4998741" y="5964151"/>
            <a:ext cx="3851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Jættepigerne 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Fenja og Menja male </a:t>
            </a:r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Guld,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1906</a:t>
            </a:r>
          </a:p>
          <a:p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Privateje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© Bruun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Rasmussen Kunstauktioner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5606909" y="1067544"/>
            <a:ext cx="228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 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 Menja, 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1905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© </a:t>
            </a:r>
            <a:r>
              <a:rPr lang="da-DK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Malmö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Kunstmuseum</a:t>
            </a:r>
          </a:p>
        </p:txBody>
      </p:sp>
      <p:sp>
        <p:nvSpPr>
          <p:cNvPr id="8" name="Tekstboks 7"/>
          <p:cNvSpPr txBox="1"/>
          <p:nvPr/>
        </p:nvSpPr>
        <p:spPr>
          <a:xfrm>
            <a:off x="153972" y="241333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 MASKULINE IDEAL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14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040" y="1199186"/>
            <a:ext cx="3481924" cy="4352405"/>
          </a:xfrm>
          <a:prstGeom prst="rect">
            <a:avLst/>
          </a:prstGeom>
        </p:spPr>
      </p:pic>
      <p:cxnSp>
        <p:nvCxnSpPr>
          <p:cNvPr id="4" name="Lige forbindelse 3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ktangel 5"/>
          <p:cNvSpPr/>
          <p:nvPr/>
        </p:nvSpPr>
        <p:spPr>
          <a:xfrm>
            <a:off x="323528" y="5661247"/>
            <a:ext cx="3851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Jættepigerne 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Fenja og Menja male </a:t>
            </a:r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Guld,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1906</a:t>
            </a:r>
          </a:p>
          <a:p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Privateje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©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Bruun Rasmussen Kunstauktioner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boks 7"/>
          <p:cNvSpPr txBox="1"/>
          <p:nvPr/>
        </p:nvSpPr>
        <p:spPr>
          <a:xfrm>
            <a:off x="153972" y="241333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 MASKULINE IDEAL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G:\05. Formidling\5.1. Udstillinger på DHS\2020 QZ\Undervisningsprojekt\Fotos til grafier\Værker\A69ABA7224CDFFA95EB6050C121FF583.jpe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10156" y="1168413"/>
            <a:ext cx="4733494" cy="308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ktangel 9"/>
          <p:cNvSpPr/>
          <p:nvPr/>
        </p:nvSpPr>
        <p:spPr>
          <a:xfrm>
            <a:off x="5630038" y="4365104"/>
            <a:ext cx="347846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Prometheus</a:t>
            </a:r>
            <a:r>
              <a:rPr lang="de-DE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1906. </a:t>
            </a:r>
            <a:r>
              <a:rPr lang="de-DE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Privateje</a:t>
            </a:r>
            <a:r>
              <a:rPr lang="de-DE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Foto: Lauritz.com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86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900045"/>
            <a:ext cx="5269197" cy="5442844"/>
          </a:xfrm>
          <a:prstGeom prst="rect">
            <a:avLst/>
          </a:prstGeom>
        </p:spPr>
      </p:pic>
      <p:cxnSp>
        <p:nvCxnSpPr>
          <p:cNvPr id="5" name="Lige forbindelse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boks 5"/>
          <p:cNvSpPr txBox="1"/>
          <p:nvPr/>
        </p:nvSpPr>
        <p:spPr>
          <a:xfrm>
            <a:off x="153972" y="241333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 OG KVINDEFRIGØRELSEN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5796136" y="5696557"/>
            <a:ext cx="3096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</a:t>
            </a:r>
            <a:r>
              <a:rPr lang="nn-NO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</a:t>
            </a:r>
          </a:p>
          <a:p>
            <a:r>
              <a:rPr lang="nn-NO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Scene </a:t>
            </a:r>
            <a:r>
              <a:rPr lang="nn-NO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 Christian VII’s </a:t>
            </a:r>
            <a:r>
              <a:rPr lang="nn-NO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hof, </a:t>
            </a:r>
            <a:r>
              <a:rPr lang="nn-NO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1873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© Den Hirschsprungske Samling</a:t>
            </a:r>
          </a:p>
        </p:txBody>
      </p:sp>
    </p:spTree>
    <p:extLst>
      <p:ext uri="{BB962C8B-B14F-4D97-AF65-F5344CB8AC3E}">
        <p14:creationId xmlns:p14="http://schemas.microsoft.com/office/powerpoint/2010/main" val="360781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lateret billede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7099" y="997666"/>
            <a:ext cx="7289802" cy="504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Lige forbindelse 2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ktangel 1"/>
          <p:cNvSpPr/>
          <p:nvPr/>
        </p:nvSpPr>
        <p:spPr>
          <a:xfrm>
            <a:off x="927098" y="6165304"/>
            <a:ext cx="728980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Dronning </a:t>
            </a:r>
            <a:r>
              <a:rPr lang="it-IT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Kristina i Palazzo </a:t>
            </a:r>
            <a:r>
              <a:rPr lang="it-IT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Corsini, </a:t>
            </a:r>
            <a:r>
              <a:rPr lang="it-IT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1908. </a:t>
            </a:r>
            <a:r>
              <a:rPr lang="nn-NO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Statens </a:t>
            </a:r>
            <a:r>
              <a:rPr lang="nn-NO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Museum for </a:t>
            </a:r>
            <a:r>
              <a:rPr lang="nn-NO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Kunst, www.smk.dk</a:t>
            </a:r>
            <a:r>
              <a:rPr lang="nn-NO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public domain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kstboks 5"/>
          <p:cNvSpPr txBox="1"/>
          <p:nvPr/>
        </p:nvSpPr>
        <p:spPr>
          <a:xfrm>
            <a:off x="153972" y="241333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 OG KVINDEFRIGØRELSEN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06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lateret billede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9494" y="908720"/>
            <a:ext cx="2171212" cy="150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Lige forbindelse 2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ktangel 1"/>
          <p:cNvSpPr/>
          <p:nvPr/>
        </p:nvSpPr>
        <p:spPr>
          <a:xfrm>
            <a:off x="2741621" y="908720"/>
            <a:ext cx="154234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Dronning Kristina </a:t>
            </a:r>
            <a:r>
              <a:rPr lang="it-IT" sz="1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Palazzo </a:t>
            </a:r>
            <a:r>
              <a:rPr lang="it-IT" sz="10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Corsini, </a:t>
            </a:r>
            <a:r>
              <a:rPr lang="it-IT" sz="1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1908</a:t>
            </a:r>
          </a:p>
          <a:p>
            <a:r>
              <a:rPr lang="nn-NO" sz="1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Statens </a:t>
            </a:r>
            <a:r>
              <a:rPr lang="nn-NO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Museum for </a:t>
            </a:r>
            <a:r>
              <a:rPr lang="nn-NO" sz="1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Kunst, www.smk.dk</a:t>
            </a:r>
            <a:r>
              <a:rPr lang="nn-NO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public domain</a:t>
            </a:r>
            <a:endParaRPr lang="da-DK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342419" y="2636912"/>
            <a:ext cx="3928659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[Der] er Rædsels- og Vanvidsbilledet ”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Dronning Christina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Palazzo </a:t>
            </a:r>
            <a:r>
              <a:rPr lang="da-DK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Corsini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Det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aldeles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ikke den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tekniske Dygtighed, som glipper, bortset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 Farveskævheden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den gamle Malers Øje.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det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de enkelte Personers Tomhed og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fuldkomment virkningsløse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Opstilling. Dette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gælder først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 fremmest Dronning Christina selv,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 ryger </a:t>
            </a:r>
            <a:r>
              <a:rPr lang="da-DK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paa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kort Kridtpibe og nok skal have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blottet sin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 mod Kaminen bag ved hende.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Nej, tag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væk – denne Smagsfordærver af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Zahrtmann!</a:t>
            </a:r>
          </a:p>
          <a:p>
            <a:endParaRPr lang="da-DK" sz="16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Anonym</a:t>
            </a:r>
            <a:r>
              <a:rPr lang="da-DK" sz="1200" dirty="0">
                <a:latin typeface="Arial" panose="020B0604020202020204" pitchFamily="34" charset="0"/>
                <a:cs typeface="Arial" panose="020B0604020202020204" pitchFamily="34" charset="0"/>
              </a:rPr>
              <a:t>: ”Den fri </a:t>
            </a:r>
            <a:r>
              <a:rPr lang="da-DK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Udstilling’”, </a:t>
            </a:r>
            <a:r>
              <a:rPr lang="da-DK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ukendt </a:t>
            </a:r>
            <a:r>
              <a:rPr lang="da-DK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avis, </a:t>
            </a:r>
          </a:p>
          <a:p>
            <a:r>
              <a:rPr lang="da-DK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marts 1908.</a:t>
            </a:r>
            <a:endParaRPr lang="da-DK" sz="1600" i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4870106" y="1025803"/>
            <a:ext cx="384196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Sensationen er naturligvis Zahrtmanns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store Billede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 Dronning Christina. Som man </a:t>
            </a:r>
            <a:r>
              <a:rPr lang="da-DK" sz="1600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maaske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vil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erindre af </a:t>
            </a:r>
            <a:r>
              <a:rPr lang="da-DK" sz="1600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Forhaands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-anmelderne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da-DK" sz="1600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Zahrtmannfremstillet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svenske Dronning </a:t>
            </a:r>
            <a:r>
              <a:rPr lang="da-DK" sz="1600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staaende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foran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rødglødende Kamin med en Kridtpibe </a:t>
            </a:r>
            <a:r>
              <a:rPr lang="da-DK" sz="1600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iMunden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 løftende op i Skørterne for at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varme det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Sted, hvor Ryggen holder op. Billedet gør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øvrigt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 ingen </a:t>
            </a:r>
            <a:r>
              <a:rPr lang="da-DK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Maade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noget uanstændigt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eller blot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smagløst. […] Tværtimod kunne man i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 høre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indignerede Udtalelser fra Damerne,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fordi det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ikke var værre. […] Zahrtmanns Billede er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da-DK" sz="1600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straalende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Orgie af Farver. […] Alt i alt 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betagende </a:t>
            </a:r>
            <a:r>
              <a:rPr lang="da-DK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billede</a:t>
            </a:r>
            <a:r>
              <a:rPr lang="da-DK" sz="1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a-DK" sz="1200" i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2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200" dirty="0">
                <a:latin typeface="Arial" panose="020B0604020202020204" pitchFamily="34" charset="0"/>
                <a:cs typeface="Arial" panose="020B0604020202020204" pitchFamily="34" charset="0"/>
              </a:rPr>
              <a:t>Anonym: ”Den fri Udstilling. Ferniseringsdagen’”, </a:t>
            </a:r>
            <a:r>
              <a:rPr lang="da-DK" sz="1200" i="1" dirty="0">
                <a:latin typeface="Arial" panose="020B0604020202020204" pitchFamily="34" charset="0"/>
                <a:cs typeface="Arial" panose="020B0604020202020204" pitchFamily="34" charset="0"/>
              </a:rPr>
              <a:t>Roskilde Avis, </a:t>
            </a:r>
            <a:r>
              <a:rPr lang="da-DK" sz="1200" dirty="0">
                <a:latin typeface="Arial" panose="020B0604020202020204" pitchFamily="34" charset="0"/>
                <a:cs typeface="Arial" panose="020B0604020202020204" pitchFamily="34" charset="0"/>
              </a:rPr>
              <a:t>28. marts 1908</a:t>
            </a:r>
            <a:r>
              <a:rPr lang="da-DK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a-DK" sz="1200" i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boks 7"/>
          <p:cNvSpPr txBox="1"/>
          <p:nvPr/>
        </p:nvSpPr>
        <p:spPr>
          <a:xfrm>
            <a:off x="153972" y="241333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 OG KVINDEFRIGØRELSEN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1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44" y="1052735"/>
            <a:ext cx="3968519" cy="5213795"/>
          </a:xfrm>
          <a:prstGeom prst="rect">
            <a:avLst/>
          </a:prstGeom>
        </p:spPr>
      </p:pic>
      <p:cxnSp>
        <p:nvCxnSpPr>
          <p:cNvPr id="5" name="Lige forbindelse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ktangel 1"/>
          <p:cNvSpPr/>
          <p:nvPr/>
        </p:nvSpPr>
        <p:spPr>
          <a:xfrm>
            <a:off x="654489" y="5791246"/>
            <a:ext cx="31254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Pige 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lyserødt </a:t>
            </a:r>
            <a:r>
              <a:rPr lang="sv-SE" sz="1200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Atlask</a:t>
            </a:r>
            <a:r>
              <a:rPr lang="sv-S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1874</a:t>
            </a:r>
            <a:r>
              <a:rPr lang="sv-SE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sv-SE" sz="12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Privateje</a:t>
            </a:r>
            <a:r>
              <a:rPr lang="sv-S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© Bruun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Rasmussen Kunstauktioner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boks 6"/>
          <p:cNvSpPr txBox="1"/>
          <p:nvPr/>
        </p:nvSpPr>
        <p:spPr>
          <a:xfrm>
            <a:off x="153972" y="241333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 OG KVINDEFRIGØRELSEN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50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5" y="1124744"/>
            <a:ext cx="4442552" cy="5157191"/>
          </a:xfrm>
          <a:prstGeom prst="rect">
            <a:avLst/>
          </a:prstGeom>
        </p:spPr>
      </p:pic>
      <p:cxnSp>
        <p:nvCxnSpPr>
          <p:cNvPr id="5" name="Lige forbindelse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ktangel 1"/>
          <p:cNvSpPr/>
          <p:nvPr/>
        </p:nvSpPr>
        <p:spPr>
          <a:xfrm>
            <a:off x="5076056" y="5820270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Madam </a:t>
            </a:r>
            <a:r>
              <a:rPr lang="da-DK" sz="12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Ullebølle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 </a:t>
            </a:r>
            <a:r>
              <a:rPr lang="da-DK" sz="1200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bacchantinde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1888</a:t>
            </a:r>
          </a:p>
          <a:p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Privateje. Foto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© Bruun Rasmussen Kunstauktioner</a:t>
            </a:r>
          </a:p>
        </p:txBody>
      </p:sp>
      <p:sp>
        <p:nvSpPr>
          <p:cNvPr id="7" name="Tekstboks 6"/>
          <p:cNvSpPr txBox="1"/>
          <p:nvPr/>
        </p:nvSpPr>
        <p:spPr>
          <a:xfrm>
            <a:off x="153972" y="241333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 OG KVINDEFRIGØRELSEN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57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4283760" y="1124744"/>
            <a:ext cx="460851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7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Midt imellem alle sine brogede, </a:t>
            </a:r>
            <a:r>
              <a:rPr lang="da-DK" sz="17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regnbueskinnende Malerier</a:t>
            </a:r>
            <a:r>
              <a:rPr lang="da-DK" sz="17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der synes at stamme fra </a:t>
            </a:r>
            <a:r>
              <a:rPr lang="da-DK" sz="17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mere </a:t>
            </a:r>
            <a:r>
              <a:rPr lang="da-DK" sz="17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koloreret Klode end vor, sad han og </a:t>
            </a:r>
            <a:r>
              <a:rPr lang="da-DK" sz="17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trak Fortidens </a:t>
            </a:r>
            <a:r>
              <a:rPr lang="da-DK" sz="17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Erindringer op, med tykke </a:t>
            </a:r>
            <a:r>
              <a:rPr lang="da-DK" sz="1700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tyrkisrøde</a:t>
            </a:r>
            <a:r>
              <a:rPr lang="da-DK" sz="17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og </a:t>
            </a:r>
            <a:r>
              <a:rPr lang="da-DK" sz="17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lilla Streger</a:t>
            </a:r>
            <a:r>
              <a:rPr lang="da-DK" sz="17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a-DK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  <a:t>Forfatteren Svend Leopold i </a:t>
            </a:r>
            <a:r>
              <a:rPr lang="da-DK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1917</a:t>
            </a:r>
            <a:endParaRPr lang="da-DK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4270929" y="3356992"/>
            <a:ext cx="4464496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7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Forargelsen over Zahrtmanns billeder blev </a:t>
            </a:r>
            <a:r>
              <a:rPr lang="da-DK" sz="17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ikke forbigående</a:t>
            </a:r>
            <a:r>
              <a:rPr lang="da-DK" sz="17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Snarere </a:t>
            </a:r>
            <a:r>
              <a:rPr lang="da-DK" sz="17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voxede</a:t>
            </a:r>
            <a:r>
              <a:rPr lang="da-DK" sz="17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 ved </a:t>
            </a:r>
            <a:r>
              <a:rPr lang="da-DK" sz="17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hver udstilling</a:t>
            </a:r>
            <a:r>
              <a:rPr lang="da-DK" sz="17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Han gjorde nu heller ikke den </a:t>
            </a:r>
            <a:r>
              <a:rPr lang="da-DK" sz="17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mindste indrømmelse </a:t>
            </a:r>
            <a:r>
              <a:rPr lang="da-DK" sz="17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 godtfolks smag. </a:t>
            </a:r>
            <a:r>
              <a:rPr lang="da-DK" sz="17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Efterhånden som </a:t>
            </a:r>
            <a:r>
              <a:rPr lang="da-DK" sz="17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 følte sig sikrere i sit håndværk, </a:t>
            </a:r>
            <a:r>
              <a:rPr lang="da-DK" sz="17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blev han </a:t>
            </a:r>
            <a:r>
              <a:rPr lang="da-DK" sz="17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djærvere og mere påståelig i at </a:t>
            </a:r>
            <a:r>
              <a:rPr lang="da-DK" sz="17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 al </a:t>
            </a:r>
            <a:r>
              <a:rPr lang="da-DK" sz="17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 særhed og sit eget syn i sine </a:t>
            </a:r>
            <a:r>
              <a:rPr lang="da-DK" sz="17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billeder, uanset </a:t>
            </a:r>
            <a:r>
              <a:rPr lang="da-DK" sz="17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hvad der blev råbt imod ham</a:t>
            </a:r>
            <a:r>
              <a:rPr lang="da-DK" sz="17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a-DK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  <a:t>Kunstneren Elise Konstantin-Hansen i 1917</a:t>
            </a:r>
          </a:p>
        </p:txBody>
      </p:sp>
      <p:cxnSp>
        <p:nvCxnSpPr>
          <p:cNvPr id="6" name="Lige forbindelse 5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Billed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124744"/>
            <a:ext cx="3146606" cy="3614378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>
            <a:off x="467544" y="4826625"/>
            <a:ext cx="32186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Leonora Christina i Maribo kloster, </a:t>
            </a:r>
            <a:r>
              <a:rPr lang="it-IT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1914</a:t>
            </a:r>
          </a:p>
          <a:p>
            <a:r>
              <a:rPr lang="nn-NO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Fuglsang Kunstmuseum. Foto: Ole Akhøj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boks 10"/>
          <p:cNvSpPr txBox="1"/>
          <p:nvPr/>
        </p:nvSpPr>
        <p:spPr>
          <a:xfrm>
            <a:off x="153972" y="241333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ZAHRTMANN –  EN QUEER KUNSTNER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17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4355976" y="3429000"/>
            <a:ext cx="4392488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9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</a:t>
            </a:r>
            <a:r>
              <a:rPr lang="da-DK" sz="19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fødes alle som Originaler, og leve vi længe nok, dø vi som </a:t>
            </a:r>
            <a:r>
              <a:rPr lang="da-DK" sz="19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Copier</a:t>
            </a:r>
            <a:r>
              <a:rPr lang="da-DK" sz="19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Derfor har jeg i </a:t>
            </a:r>
            <a:r>
              <a:rPr lang="da-DK" sz="19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mangfoldige </a:t>
            </a:r>
            <a:r>
              <a:rPr lang="da-DK" sz="19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Aar</a:t>
            </a:r>
            <a:r>
              <a:rPr lang="da-DK" sz="19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synes, at det Vigtigste er at fremelske, hvad der var af Originalitet i den enkelte </a:t>
            </a:r>
            <a:r>
              <a:rPr lang="da-DK" sz="19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Unge.</a:t>
            </a:r>
          </a:p>
          <a:p>
            <a:endParaRPr lang="da-D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Kristian Zahrtmann </a:t>
            </a:r>
            <a: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da-DK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et brev til Fru Frølich 1890</a:t>
            </a:r>
            <a:endParaRPr lang="da-D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Lige forbindelse 2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Billed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268760"/>
            <a:ext cx="3255783" cy="2258810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525583" y="3692716"/>
            <a:ext cx="32557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Jais Nielsen: </a:t>
            </a:r>
            <a:r>
              <a:rPr lang="nn-NO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Zahrtmanns skole, </a:t>
            </a:r>
            <a:r>
              <a:rPr lang="nn-NO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1908</a:t>
            </a:r>
          </a:p>
          <a:p>
            <a:r>
              <a:rPr lang="nn-NO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Fuglsang Kunstmuseum</a:t>
            </a:r>
          </a:p>
          <a:p>
            <a:r>
              <a:rPr lang="nn-NO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nn-NO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Ole Akhøj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boks 6"/>
          <p:cNvSpPr txBox="1"/>
          <p:nvPr/>
        </p:nvSpPr>
        <p:spPr>
          <a:xfrm>
            <a:off x="153972" y="241333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ZAHRTMANN –  EN QUEER KUNSTNER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95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5616" y="995996"/>
            <a:ext cx="4320480" cy="5431226"/>
          </a:xfrm>
          <a:prstGeom prst="rect">
            <a:avLst/>
          </a:prstGeom>
        </p:spPr>
      </p:pic>
      <p:sp>
        <p:nvSpPr>
          <p:cNvPr id="3" name="Tekstboks 2"/>
          <p:cNvSpPr txBox="1"/>
          <p:nvPr/>
        </p:nvSpPr>
        <p:spPr>
          <a:xfrm>
            <a:off x="5580112" y="5792777"/>
            <a:ext cx="28440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 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face. Lampelys, 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1914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Statens Museum for kunst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© SMK Foto/Jakob Skou-Hansen</a:t>
            </a:r>
          </a:p>
        </p:txBody>
      </p:sp>
      <p:cxnSp>
        <p:nvCxnSpPr>
          <p:cNvPr id="5" name="Lige forbindelse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boks 5"/>
          <p:cNvSpPr txBox="1"/>
          <p:nvPr/>
        </p:nvSpPr>
        <p:spPr>
          <a:xfrm>
            <a:off x="153972" y="241333"/>
            <a:ext cx="6002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SELVPORTRÆTTER, IDENTITET OG SELVISCENESÆTTELSE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84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illedresultat for zahrtmann ullebÃ¸lle bac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1440160" cy="18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ktangel 4"/>
          <p:cNvSpPr/>
          <p:nvPr/>
        </p:nvSpPr>
        <p:spPr>
          <a:xfrm>
            <a:off x="2987824" y="2060848"/>
            <a:ext cx="5184576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a-DK" sz="19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</a:t>
            </a:r>
            <a:r>
              <a:rPr lang="da-DK" sz="19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gamle mand har Humør og Farveglæde nok til at male sig selv med en dejlig gul Klud svunget som en Turban over sit </a:t>
            </a:r>
            <a:r>
              <a:rPr lang="da-DK" sz="19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graa</a:t>
            </a:r>
            <a:r>
              <a:rPr lang="da-DK" sz="19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Hoved. Han behøver ikke en sort Frakke med Ordner </a:t>
            </a:r>
            <a:r>
              <a:rPr lang="da-DK" sz="19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paa</a:t>
            </a:r>
            <a:r>
              <a:rPr lang="da-DK" sz="19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jeg ved ikke om han har nogen – han er bare Maler Zahrtmann, Der er ung nok til at forelske sig i en gul Klud og som kan have Den svunget om Hovedet uden at man finder Det naragtigt</a:t>
            </a:r>
            <a:r>
              <a:rPr lang="da-DK" sz="19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endParaRPr lang="da-DK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a-D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  <a:t>Lolland-Falsters Folketidende, 21. april 1914 </a:t>
            </a:r>
          </a:p>
        </p:txBody>
      </p:sp>
      <p:cxnSp>
        <p:nvCxnSpPr>
          <p:cNvPr id="6" name="Lige forbindelse 5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kstboks 7"/>
          <p:cNvSpPr txBox="1"/>
          <p:nvPr/>
        </p:nvSpPr>
        <p:spPr>
          <a:xfrm>
            <a:off x="683568" y="2996952"/>
            <a:ext cx="16561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 </a:t>
            </a:r>
            <a:r>
              <a:rPr lang="da-DK" sz="1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face. Lampelys, </a:t>
            </a:r>
            <a:r>
              <a:rPr lang="da-DK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1914</a:t>
            </a:r>
          </a:p>
          <a:p>
            <a:r>
              <a:rPr lang="da-DK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Statens Museum for kunst</a:t>
            </a:r>
          </a:p>
          <a:p>
            <a:r>
              <a:rPr lang="da-DK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© SMK Foto/Jakob Skou-Hansen</a:t>
            </a:r>
          </a:p>
        </p:txBody>
      </p:sp>
      <p:sp>
        <p:nvSpPr>
          <p:cNvPr id="9" name="Tekstboks 8"/>
          <p:cNvSpPr txBox="1"/>
          <p:nvPr/>
        </p:nvSpPr>
        <p:spPr>
          <a:xfrm>
            <a:off x="153972" y="241333"/>
            <a:ext cx="6002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SELVPORTRÆTTER, IDENTITET OG SELVISCENESÆTTELSE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43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kokoelmat.fng.fi/app?action=image&amp;iid=I0039500&amp;profile=CC0topicartworkbig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804244"/>
            <a:ext cx="4896544" cy="562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Lige forbindelse 2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boks 6"/>
          <p:cNvSpPr txBox="1"/>
          <p:nvPr/>
        </p:nvSpPr>
        <p:spPr>
          <a:xfrm>
            <a:off x="6156176" y="5602561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1915</a:t>
            </a:r>
          </a:p>
          <a:p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Finlands Nationalgalleri, </a:t>
            </a:r>
            <a:r>
              <a:rPr lang="da-DK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Ateneum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www.kansallisgalleria.fi</a:t>
            </a:r>
            <a:b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</a:p>
        </p:txBody>
      </p:sp>
      <p:sp>
        <p:nvSpPr>
          <p:cNvPr id="6" name="Tekstboks 5"/>
          <p:cNvSpPr txBox="1"/>
          <p:nvPr/>
        </p:nvSpPr>
        <p:spPr>
          <a:xfrm>
            <a:off x="153972" y="241333"/>
            <a:ext cx="6002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SELVPORTRÆTTER, IDENTITET OG SELVISCENESÆTTELSE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13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1640" y="980728"/>
            <a:ext cx="4392488" cy="5257531"/>
          </a:xfrm>
          <a:prstGeom prst="rect">
            <a:avLst/>
          </a:prstGeom>
        </p:spPr>
      </p:pic>
      <p:cxnSp>
        <p:nvCxnSpPr>
          <p:cNvPr id="3" name="Lige forbindelse 2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boks 5"/>
          <p:cNvSpPr txBox="1"/>
          <p:nvPr/>
        </p:nvSpPr>
        <p:spPr>
          <a:xfrm>
            <a:off x="5948606" y="5591928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</a:t>
            </a:r>
            <a:r>
              <a:rPr lang="da-DK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1916</a:t>
            </a:r>
          </a:p>
          <a:p>
            <a:r>
              <a:rPr lang="nn-NO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Sorø Kunstmuseum</a:t>
            </a:r>
          </a:p>
          <a:p>
            <a:r>
              <a:rPr lang="nn-NO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Anders Sune Berg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boks 6"/>
          <p:cNvSpPr txBox="1"/>
          <p:nvPr/>
        </p:nvSpPr>
        <p:spPr>
          <a:xfrm>
            <a:off x="153972" y="241333"/>
            <a:ext cx="6002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SELVPORTRÆTTER, IDENTITET OG SELVISCENESÆTTELSE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38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illedresultat for zahrtmann Aspas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0383" y="3643749"/>
            <a:ext cx="2153705" cy="295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led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60" y="2060848"/>
            <a:ext cx="2062137" cy="2592289"/>
          </a:xfrm>
          <a:prstGeom prst="rect">
            <a:avLst/>
          </a:prstGeom>
        </p:spPr>
      </p:pic>
      <p:pic>
        <p:nvPicPr>
          <p:cNvPr id="6" name="Picture 4" descr="http://kokoelmat.fng.fi/app?action=image&amp;iid=I0039500&amp;profile=CC0topicartworkbignew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7" y="764704"/>
            <a:ext cx="2257451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0152" y="2085325"/>
            <a:ext cx="2147024" cy="2569851"/>
          </a:xfrm>
          <a:prstGeom prst="rect">
            <a:avLst/>
          </a:prstGeom>
        </p:spPr>
      </p:pic>
      <p:cxnSp>
        <p:nvCxnSpPr>
          <p:cNvPr id="8" name="Lige forbindelse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boks 9"/>
          <p:cNvSpPr txBox="1"/>
          <p:nvPr/>
        </p:nvSpPr>
        <p:spPr>
          <a:xfrm>
            <a:off x="536555" y="4744265"/>
            <a:ext cx="218040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9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 </a:t>
            </a:r>
            <a:r>
              <a:rPr lang="da-DK" sz="9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face. Lampelys, </a:t>
            </a:r>
            <a:r>
              <a:rPr lang="da-DK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1914</a:t>
            </a:r>
          </a:p>
          <a:p>
            <a:r>
              <a:rPr lang="da-DK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Statens Museum for kunst</a:t>
            </a:r>
          </a:p>
          <a:p>
            <a:r>
              <a:rPr lang="da-DK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© SMK Foto/Jakob Skou-Hansen</a:t>
            </a:r>
          </a:p>
        </p:txBody>
      </p:sp>
      <p:sp>
        <p:nvSpPr>
          <p:cNvPr id="11" name="Tekstboks 10"/>
          <p:cNvSpPr txBox="1"/>
          <p:nvPr/>
        </p:nvSpPr>
        <p:spPr>
          <a:xfrm>
            <a:off x="6660232" y="4753568"/>
            <a:ext cx="142694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</a:t>
            </a:r>
            <a:r>
              <a:rPr lang="da-DK" sz="9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1916</a:t>
            </a:r>
          </a:p>
          <a:p>
            <a:r>
              <a:rPr lang="nn-NO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Sorø Kunstmuseum</a:t>
            </a:r>
          </a:p>
          <a:p>
            <a:r>
              <a:rPr lang="nn-NO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Anders Sune Berg</a:t>
            </a:r>
            <a:endParaRPr lang="da-DK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boks 11"/>
          <p:cNvSpPr txBox="1"/>
          <p:nvPr/>
        </p:nvSpPr>
        <p:spPr>
          <a:xfrm>
            <a:off x="5580112" y="764704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</a:t>
            </a:r>
            <a:r>
              <a:rPr lang="da-DK" sz="9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1915</a:t>
            </a:r>
          </a:p>
          <a:p>
            <a:r>
              <a:rPr lang="da-DK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Finlands Nationalgalleri, </a:t>
            </a:r>
            <a:r>
              <a:rPr lang="da-DK" sz="9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Ateneum</a:t>
            </a:r>
            <a:endParaRPr lang="da-DK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www.kansallisgalleria.fi</a:t>
            </a:r>
            <a:br>
              <a:rPr lang="da-DK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</a:t>
            </a:r>
            <a:r>
              <a:rPr lang="da-DK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</a:p>
        </p:txBody>
      </p:sp>
      <p:sp>
        <p:nvSpPr>
          <p:cNvPr id="2" name="Rektangel 1"/>
          <p:cNvSpPr/>
          <p:nvPr/>
        </p:nvSpPr>
        <p:spPr>
          <a:xfrm>
            <a:off x="5461357" y="5850498"/>
            <a:ext cx="14148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Portræt af Kristian Zahrtmann, ca</a:t>
            </a:r>
            <a:r>
              <a:rPr lang="da-DK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1900</a:t>
            </a:r>
          </a:p>
          <a:p>
            <a:r>
              <a:rPr lang="da-DK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Ukendt </a:t>
            </a:r>
            <a:r>
              <a:rPr lang="da-DK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</a:p>
          <a:p>
            <a:r>
              <a:rPr lang="da-DK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 Kgl. Biblioteks Billedsamling, </a:t>
            </a:r>
          </a:p>
          <a:p>
            <a:r>
              <a:rPr lang="da-DK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domain</a:t>
            </a:r>
            <a:endParaRPr lang="da-DK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kstboks 12"/>
          <p:cNvSpPr txBox="1"/>
          <p:nvPr/>
        </p:nvSpPr>
        <p:spPr>
          <a:xfrm>
            <a:off x="153972" y="241333"/>
            <a:ext cx="6002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solidFill>
                  <a:srgbClr val="4B2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SELVPORTRÆTTER, IDENTITET OG SELVISCENESÆTTELSE</a:t>
            </a:r>
            <a:endParaRPr lang="da-DK" sz="1400" b="1" dirty="0">
              <a:solidFill>
                <a:srgbClr val="4B2A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29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ont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</TotalTime>
  <Words>1403</Words>
  <Application>Microsoft Office PowerPoint</Application>
  <PresentationFormat>Skærmshow (4:3)</PresentationFormat>
  <Paragraphs>159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27</vt:i4>
      </vt:variant>
    </vt:vector>
  </HeadingPairs>
  <TitlesOfParts>
    <vt:vector size="28" baseType="lpstr">
      <vt:lpstr>Kontortema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Statens 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Rikke Zinck</dc:creator>
  <cp:lastModifiedBy>Rikke Zinck</cp:lastModifiedBy>
  <cp:revision>35</cp:revision>
  <dcterms:created xsi:type="dcterms:W3CDTF">2019-04-04T13:13:10Z</dcterms:created>
  <dcterms:modified xsi:type="dcterms:W3CDTF">2019-05-27T10:10:00Z</dcterms:modified>
</cp:coreProperties>
</file>